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9" r:id="rId3"/>
    <p:sldId id="258" r:id="rId4"/>
    <p:sldId id="266" r:id="rId5"/>
    <p:sldId id="260" r:id="rId6"/>
    <p:sldId id="268" r:id="rId7"/>
    <p:sldId id="269" r:id="rId8"/>
    <p:sldId id="267" r:id="rId9"/>
    <p:sldId id="262" r:id="rId10"/>
    <p:sldId id="265" r:id="rId11"/>
    <p:sldId id="270" r:id="rId12"/>
    <p:sldId id="264" r:id="rId13"/>
    <p:sldId id="271" r:id="rId14"/>
    <p:sldId id="273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9E9"/>
    <a:srgbClr val="5CAC34"/>
    <a:srgbClr val="8A9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870" autoAdjust="0"/>
    <p:restoredTop sz="94620" autoAdjust="0"/>
  </p:normalViewPr>
  <p:slideViewPr>
    <p:cSldViewPr snapToGrid="0">
      <p:cViewPr varScale="1">
        <p:scale>
          <a:sx n="79" d="100"/>
          <a:sy n="79" d="100"/>
        </p:scale>
        <p:origin x="72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6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A333B-0F24-4E81-96DF-4035FC787E3A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D1ADB-D995-4013-9160-F7CA296EBE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047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5C4F3-A335-47DA-8A0A-CD22E52C5FD9}" type="datetimeFigureOut">
              <a:rPr lang="de-DE" smtClean="0"/>
              <a:t>07.02.2024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8C71F-A679-4F6B-B5AB-22091BE490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49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5CA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1">
            <a:extLst>
              <a:ext uri="{FF2B5EF4-FFF2-40B4-BE49-F238E27FC236}">
                <a16:creationId xmlns:a16="http://schemas.microsoft.com/office/drawing/2014/main" id="{AD6406C0-195C-4953-A977-AEFCE049D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7F6785-32EB-4E26-B05C-5A41EDFF2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5A8557-639C-4DFE-B3C7-C411E3DF0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8" name="Bild 3" descr="hfd_logo_neg_farbe_small.jpg">
            <a:extLst>
              <a:ext uri="{FF2B5EF4-FFF2-40B4-BE49-F238E27FC236}">
                <a16:creationId xmlns:a16="http://schemas.microsoft.com/office/drawing/2014/main" id="{FF7D5B4C-54C5-4ECB-A885-F1CE5AB02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0" y="5930900"/>
            <a:ext cx="3048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90A65-537B-46C1-9CA9-B95DDF2FAC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763" y="477959"/>
            <a:ext cx="3422558" cy="886736"/>
          </a:xfrm>
          <a:solidFill>
            <a:srgbClr val="5CAC34"/>
          </a:solidFill>
        </p:spPr>
        <p:txBody>
          <a:bodyPr lIns="144000" tIns="180000" rIns="144000" bIns="180000" anchor="ctr">
            <a:spAutoFit/>
          </a:bodyPr>
          <a:lstStyle>
            <a:lvl1pPr algn="l">
              <a:lnSpc>
                <a:spcPct val="100000"/>
              </a:lnSpc>
              <a:defRPr lang="de-DE" sz="3400" kern="1200" spc="110" dirty="0">
                <a:solidFill>
                  <a:schemeClr val="bg1"/>
                </a:solidFill>
                <a:latin typeface="TheSansOffice"/>
                <a:ea typeface="+mn-ea"/>
                <a:cs typeface="TheSansOffice"/>
              </a:defRPr>
            </a:lvl1pPr>
          </a:lstStyle>
          <a:p>
            <a:r>
              <a:rPr lang="de-DE" dirty="0"/>
              <a:t>Titel hinzufügen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463DC6-7ECB-4FCA-949C-ECBD47AA56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4827" y="1307721"/>
            <a:ext cx="2182292" cy="526262"/>
          </a:xfrm>
          <a:solidFill>
            <a:srgbClr val="8A969A"/>
          </a:solidFill>
        </p:spPr>
        <p:txBody>
          <a:bodyPr wrap="none" lIns="144000" tIns="144000" rIns="144000" bIns="144000" anchor="ctr">
            <a:spAutoFit/>
          </a:bodyPr>
          <a:lstStyle>
            <a:lvl1pPr marL="0" indent="0" algn="l">
              <a:buNone/>
              <a:defRPr sz="1700" b="0">
                <a:solidFill>
                  <a:schemeClr val="bg1"/>
                </a:solidFill>
                <a:latin typeface="TheSansOffice" panose="020B050304030206020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71977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510551-9582-44A3-B82D-98A28FB4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FBC52B-E3BF-4DC7-92A8-5FD7CEA15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76739"/>
            <a:ext cx="4236688" cy="1193299"/>
          </a:xfrm>
        </p:spPr>
        <p:txBody>
          <a:bodyPr wrap="square" anchor="b">
            <a:sp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6796B91-9C8D-4FEC-9082-E82DA1170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ACFC67-BAA1-466F-B028-2D3EB2CEE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F289B9-D351-47B5-B40B-E6A711A6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677EF2B-685D-06D5-F4D7-F51B724E2A05}"/>
              </a:ext>
            </a:extLst>
          </p:cNvPr>
          <p:cNvSpPr/>
          <p:nvPr userDrawn="1"/>
        </p:nvSpPr>
        <p:spPr>
          <a:xfrm>
            <a:off x="8513315" y="6166783"/>
            <a:ext cx="1269507" cy="554691"/>
          </a:xfrm>
          <a:prstGeom prst="rect">
            <a:avLst/>
          </a:prstGeom>
          <a:solidFill>
            <a:srgbClr val="E7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897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942AC0-2ACD-4081-957A-B9F77F6C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F46886-F67A-4AC9-BD37-9123B6BE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E40C143-4BF4-4DDC-802F-DF58A8962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3C839D-1754-4A18-884E-57E3CD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B96321-438B-189B-47A5-59C1907D3364}"/>
              </a:ext>
            </a:extLst>
          </p:cNvPr>
          <p:cNvSpPr/>
          <p:nvPr userDrawn="1"/>
        </p:nvSpPr>
        <p:spPr>
          <a:xfrm>
            <a:off x="8513315" y="6166783"/>
            <a:ext cx="1269507" cy="554691"/>
          </a:xfrm>
          <a:prstGeom prst="rect">
            <a:avLst/>
          </a:prstGeom>
          <a:solidFill>
            <a:srgbClr val="E7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837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894F4C-6620-4A49-B3B3-7C02A3EF5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DB22D5C-7970-42AB-8A2E-AE380CBB4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23128" y="365125"/>
            <a:ext cx="632444" cy="3966114"/>
          </a:xfrm>
        </p:spPr>
        <p:txBody>
          <a:bodyPr vert="eaVert">
            <a:sp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3B5737-A9F3-4E62-B932-CC6D19C20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D44B1A-09B9-4E63-9111-085429D2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78B6EAB-407C-0910-51B3-CFE61B474250}"/>
              </a:ext>
            </a:extLst>
          </p:cNvPr>
          <p:cNvSpPr/>
          <p:nvPr userDrawn="1"/>
        </p:nvSpPr>
        <p:spPr>
          <a:xfrm>
            <a:off x="8513315" y="6166783"/>
            <a:ext cx="1269507" cy="554691"/>
          </a:xfrm>
          <a:prstGeom prst="rect">
            <a:avLst/>
          </a:prstGeom>
          <a:solidFill>
            <a:srgbClr val="E7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69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EDC13A-BF00-492A-A960-0F0BCE0A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E6F9D-D99A-442A-B9D4-785B7542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1F6D2-4AF0-4124-8883-AB2C58BA6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6224EF-CB68-474B-BA37-12B69EFC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56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Video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EDC13A-BF00-492A-A960-0F0BCE0A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E6F9D-D99A-442A-B9D4-785B7542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1F6D2-4AF0-4124-8883-AB2C58BA6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6224EF-CB68-474B-BA37-12B69EFC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03D96EAC-28F3-4DC1-8CEC-6ADF30F38CFA}"/>
              </a:ext>
            </a:extLst>
          </p:cNvPr>
          <p:cNvSpPr>
            <a:spLocks noGrp="1" noChangeAspect="1"/>
          </p:cNvSpPr>
          <p:nvPr>
            <p:ph type="media" sz="quarter" idx="13"/>
          </p:nvPr>
        </p:nvSpPr>
        <p:spPr>
          <a:xfrm>
            <a:off x="9874574" y="152101"/>
            <a:ext cx="1949257" cy="1096457"/>
          </a:xfrm>
        </p:spPr>
        <p:txBody>
          <a:bodyPr wrap="square"/>
          <a:lstStyle>
            <a:lvl1pPr marL="0" indent="0">
              <a:buNone/>
              <a:defRPr/>
            </a:lvl1pPr>
          </a:lstStyle>
          <a:p>
            <a:r>
              <a:rPr lang="de-DE"/>
              <a:t>Mediaclip durch Klicken auf Symbol hinzufügen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621AF07-CEC0-F184-7C5E-BC28409AE95B}"/>
              </a:ext>
            </a:extLst>
          </p:cNvPr>
          <p:cNvSpPr/>
          <p:nvPr userDrawn="1"/>
        </p:nvSpPr>
        <p:spPr>
          <a:xfrm>
            <a:off x="8513315" y="6166783"/>
            <a:ext cx="1269507" cy="554691"/>
          </a:xfrm>
          <a:prstGeom prst="rect">
            <a:avLst/>
          </a:prstGeom>
          <a:solidFill>
            <a:srgbClr val="E7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285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FD0572-7242-473A-84EA-4704DA3BD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41148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73B104-DB1E-4C47-8859-D3739A9D5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BD1C88-61EC-4172-AD71-1AD9DC14A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91E6B7-726D-4A54-97A7-E09E117C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4678C68-4853-C6EE-DAB8-5D9459E8474E}"/>
              </a:ext>
            </a:extLst>
          </p:cNvPr>
          <p:cNvSpPr/>
          <p:nvPr userDrawn="1"/>
        </p:nvSpPr>
        <p:spPr>
          <a:xfrm>
            <a:off x="8513315" y="6166783"/>
            <a:ext cx="1269507" cy="554691"/>
          </a:xfrm>
          <a:prstGeom prst="rect">
            <a:avLst/>
          </a:prstGeom>
          <a:solidFill>
            <a:srgbClr val="E7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02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BA4EAB-CC00-4A0F-829D-5BE05B41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9C4F89-28AB-4CC3-8D2A-DE182F99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57FF13-768B-4E41-AD2F-A45ECF4AB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76FDD4-555A-4D36-BDF5-DC245226B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B9EB01-DF92-4C29-A6A0-4C1F15F15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731838" cy="365125"/>
          </a:xfrm>
        </p:spPr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FBDECA6-BCD2-28BF-CD90-B6A9B136BBD3}"/>
              </a:ext>
            </a:extLst>
          </p:cNvPr>
          <p:cNvSpPr/>
          <p:nvPr userDrawn="1"/>
        </p:nvSpPr>
        <p:spPr>
          <a:xfrm>
            <a:off x="8513315" y="6166783"/>
            <a:ext cx="1269507" cy="554691"/>
          </a:xfrm>
          <a:prstGeom prst="rect">
            <a:avLst/>
          </a:prstGeom>
          <a:solidFill>
            <a:srgbClr val="E7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192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FAD15-68D4-4570-969E-DFC965310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69413"/>
            <a:ext cx="3966114" cy="623211"/>
          </a:xfrm>
        </p:spPr>
        <p:txBody>
          <a:bodyPr>
            <a:sp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9EF75E-7851-4CBC-9618-4FBFA2AD1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1C152B-24BB-4EF5-97A4-8263E437F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1D3DDD-68EA-4C98-9605-47A871523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31C3040-090A-407E-8017-8051053A7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87D446-4502-48D8-BE0F-17D0E0EBA9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15143" y="6381568"/>
            <a:ext cx="1256211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4C739E-556F-453A-8B5A-BAE0AA65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BA4A1E5-D476-435A-B486-60B09040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1C52F9-2B27-4065-CC61-DB0AA018DB94}"/>
              </a:ext>
            </a:extLst>
          </p:cNvPr>
          <p:cNvSpPr/>
          <p:nvPr userDrawn="1"/>
        </p:nvSpPr>
        <p:spPr>
          <a:xfrm>
            <a:off x="8513315" y="6166783"/>
            <a:ext cx="1269507" cy="554691"/>
          </a:xfrm>
          <a:prstGeom prst="rect">
            <a:avLst/>
          </a:prstGeom>
          <a:solidFill>
            <a:srgbClr val="E7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87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5995CF-EB3D-4DE9-A371-1FA38ECF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C23940-316A-442B-951B-B88A4A88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91128B-F823-47C6-8DDA-3B057F0E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22F5044-ACFD-0EB8-6E4F-0EA77DCD460D}"/>
              </a:ext>
            </a:extLst>
          </p:cNvPr>
          <p:cNvSpPr/>
          <p:nvPr userDrawn="1"/>
        </p:nvSpPr>
        <p:spPr>
          <a:xfrm>
            <a:off x="8513315" y="6166783"/>
            <a:ext cx="1269507" cy="554691"/>
          </a:xfrm>
          <a:prstGeom prst="rect">
            <a:avLst/>
          </a:prstGeom>
          <a:solidFill>
            <a:srgbClr val="E7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24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DB7561E-354A-411A-AC2A-C435FFCE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7F730B-900E-4A37-8DE9-4A5F13971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0537756-0726-E324-0853-ACA6A7295732}"/>
              </a:ext>
            </a:extLst>
          </p:cNvPr>
          <p:cNvSpPr/>
          <p:nvPr userDrawn="1"/>
        </p:nvSpPr>
        <p:spPr>
          <a:xfrm>
            <a:off x="8513315" y="6166783"/>
            <a:ext cx="1269507" cy="554691"/>
          </a:xfrm>
          <a:prstGeom prst="rect">
            <a:avLst/>
          </a:prstGeom>
          <a:solidFill>
            <a:srgbClr val="E7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682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273265-0C22-4E8A-963A-2F470A80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2D44DF-EED6-472D-98AB-FBA8016A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87339"/>
            <a:ext cx="3932237" cy="1177209"/>
          </a:xfrm>
        </p:spPr>
        <p:txBody>
          <a:bodyPr wrap="square" anchor="b">
            <a:sp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2FE43B-4C65-45D7-AC78-5708C30B3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2059462"/>
            <a:ext cx="7316788" cy="3801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A21198-C372-4695-9E3C-A78491D9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Bild 3">
            <a:extLst>
              <a:ext uri="{FF2B5EF4-FFF2-40B4-BE49-F238E27FC236}">
                <a16:creationId xmlns:a16="http://schemas.microsoft.com/office/drawing/2014/main" id="{76D4B6B3-3676-44F3-85E7-9554C05C4D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1" y="2059462"/>
            <a:ext cx="2800891" cy="380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BBECD36-EEC2-2145-520B-0DF644F282F7}"/>
              </a:ext>
            </a:extLst>
          </p:cNvPr>
          <p:cNvSpPr/>
          <p:nvPr userDrawn="1"/>
        </p:nvSpPr>
        <p:spPr>
          <a:xfrm>
            <a:off x="8513315" y="6166783"/>
            <a:ext cx="1269507" cy="554691"/>
          </a:xfrm>
          <a:prstGeom prst="rect">
            <a:avLst/>
          </a:prstGeom>
          <a:solidFill>
            <a:srgbClr val="E7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602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D5E0FF3E-AE7C-4559-BDA9-191628B62756}"/>
              </a:ext>
            </a:extLst>
          </p:cNvPr>
          <p:cNvSpPr/>
          <p:nvPr userDrawn="1"/>
        </p:nvSpPr>
        <p:spPr>
          <a:xfrm>
            <a:off x="0" y="1339513"/>
            <a:ext cx="12192000" cy="5518487"/>
          </a:xfrm>
          <a:prstGeom prst="rect">
            <a:avLst/>
          </a:prstGeom>
          <a:solidFill>
            <a:srgbClr val="5B6B6A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/>
              <a:t> 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EAA2010-D163-427A-BE7F-FF9F296DF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3966114" cy="623211"/>
          </a:xfrm>
          <a:prstGeom prst="rect">
            <a:avLst/>
          </a:prstGeom>
          <a:solidFill>
            <a:srgbClr val="5CAC34"/>
          </a:solidFill>
        </p:spPr>
        <p:txBody>
          <a:bodyPr vert="horz" wrap="none" lIns="144000" tIns="144000" rIns="144000" bIns="144000" rtlCol="0" anchor="ctr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87B03E-8089-4207-A2D3-FCA7589BD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722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F48C47-8E75-480C-8ECA-3B98202FE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9" y="6356350"/>
            <a:ext cx="4236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30DE1A-9395-46C0-B74F-0D7B3C0CD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930" y="6345575"/>
            <a:ext cx="7119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A5624-A02D-450C-8D8A-751AB72661BF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17" name="Bild 7" descr="hfd_logo_neg_farbe_small.jpg">
            <a:extLst>
              <a:ext uri="{FF2B5EF4-FFF2-40B4-BE49-F238E27FC236}">
                <a16:creationId xmlns:a16="http://schemas.microsoft.com/office/drawing/2014/main" id="{9D5AFDBD-B44C-4D34-8F26-8F93E7E7E84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933" y="6218238"/>
            <a:ext cx="20145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B6DF9C7-74F6-4B9B-A3F8-D688161C9C0F}"/>
              </a:ext>
            </a:extLst>
          </p:cNvPr>
          <p:cNvGrpSpPr/>
          <p:nvPr userDrawn="1"/>
        </p:nvGrpSpPr>
        <p:grpSpPr>
          <a:xfrm>
            <a:off x="8518097" y="6239785"/>
            <a:ext cx="1162306" cy="472503"/>
            <a:chOff x="8439912" y="6319144"/>
            <a:chExt cx="1162306" cy="472503"/>
          </a:xfrm>
        </p:grpSpPr>
        <p:pic>
          <p:nvPicPr>
            <p:cNvPr id="8" name="Grafik 7"/>
            <p:cNvPicPr>
              <a:picLocks noChangeAspect="1"/>
            </p:cNvPicPr>
            <p:nvPr userDrawn="1"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5210" y="6319144"/>
              <a:ext cx="671709" cy="301424"/>
            </a:xfrm>
            <a:prstGeom prst="rect">
              <a:avLst/>
            </a:prstGeom>
          </p:spPr>
        </p:pic>
        <p:sp>
          <p:nvSpPr>
            <p:cNvPr id="4" name="Textfeld 3"/>
            <p:cNvSpPr txBox="1"/>
            <p:nvPr userDrawn="1"/>
          </p:nvSpPr>
          <p:spPr>
            <a:xfrm>
              <a:off x="8439912" y="6591592"/>
              <a:ext cx="11623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00" dirty="0">
                  <a:latin typeface="TheSansOffice" panose="020B0503040302060204"/>
                </a:rPr>
                <a:t>Control Engineering</a:t>
              </a:r>
              <a:r>
                <a:rPr lang="de-DE" sz="700" baseline="0" dirty="0">
                  <a:latin typeface="TheSansOffice" panose="020B0503040302060204"/>
                </a:rPr>
                <a:t> Team</a:t>
              </a:r>
              <a:endParaRPr lang="en-GB" sz="700" dirty="0">
                <a:latin typeface="TheSansOffice" panose="020B050304030206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792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TheSansOffice" panose="020B050304030206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↘"/>
        <a:defRPr lang="de-DE" sz="2000" b="0" kern="1200" dirty="0">
          <a:solidFill>
            <a:srgbClr val="707D7D"/>
          </a:solidFill>
          <a:latin typeface="TheSansOffice" panose="020B050304030206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lang="de-DE" sz="1800" kern="1200" dirty="0">
          <a:solidFill>
            <a:srgbClr val="202020"/>
          </a:solidFill>
          <a:latin typeface="TheSansOffice" panose="020B050304030206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6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4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4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pos="4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F1253E99-74DA-471C-A101-F1A4F20B9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827" y="1307721"/>
            <a:ext cx="3732845" cy="526262"/>
          </a:xfrm>
        </p:spPr>
        <p:txBody>
          <a:bodyPr/>
          <a:lstStyle/>
          <a:p>
            <a:r>
              <a:rPr lang="de-DE" b="1" dirty="0"/>
              <a:t>Künstliche Horizont/Attitude </a:t>
            </a:r>
            <a:r>
              <a:rPr lang="de-DE" b="1" dirty="0" err="1"/>
              <a:t>Indicator</a:t>
            </a:r>
            <a:endParaRPr lang="de-DE" b="1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7174377-222B-4F5B-888F-F0C3AB268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763" y="477959"/>
            <a:ext cx="3242967" cy="886736"/>
          </a:xfrm>
        </p:spPr>
        <p:txBody>
          <a:bodyPr/>
          <a:lstStyle/>
          <a:p>
            <a:r>
              <a:rPr lang="de-DE" b="1" dirty="0"/>
              <a:t>Fluginstrument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0261A3-4D71-445D-A222-BCA41A5BA71D}"/>
              </a:ext>
            </a:extLst>
          </p:cNvPr>
          <p:cNvSpPr txBox="1"/>
          <p:nvPr/>
        </p:nvSpPr>
        <p:spPr>
          <a:xfrm>
            <a:off x="625763" y="5365613"/>
            <a:ext cx="38861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kern="1200" spc="20" dirty="0">
                <a:latin typeface="TheSansOffice"/>
                <a:ea typeface="+mn-ea"/>
              </a:rPr>
              <a:t>Automatisierungstechnik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AF793A9-A6DE-485F-A942-29BD31A7BC11}"/>
              </a:ext>
            </a:extLst>
          </p:cNvPr>
          <p:cNvSpPr txBox="1"/>
          <p:nvPr/>
        </p:nvSpPr>
        <p:spPr>
          <a:xfrm>
            <a:off x="625763" y="5707092"/>
            <a:ext cx="53749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spc="20" dirty="0">
                <a:latin typeface="TheSansOffice"/>
                <a:cs typeface="TheSansOffice"/>
              </a:rPr>
              <a:t>Stefan </a:t>
            </a:r>
            <a:r>
              <a:rPr lang="de-DE" spc="20" dirty="0" err="1">
                <a:latin typeface="TheSansOffice"/>
                <a:cs typeface="TheSansOffice"/>
              </a:rPr>
              <a:t>Gertje</a:t>
            </a:r>
            <a:r>
              <a:rPr lang="de-DE" spc="20" dirty="0">
                <a:latin typeface="TheSansOffice"/>
                <a:cs typeface="TheSansOffice"/>
              </a:rPr>
              <a:t> </a:t>
            </a:r>
            <a:r>
              <a:rPr lang="de-DE" kern="1200" spc="20" dirty="0">
                <a:latin typeface="TheSansOffice"/>
                <a:ea typeface="+mn-ea"/>
                <a:cs typeface="TheSansOffice"/>
              </a:rPr>
              <a:t>und Ghaith Hamdani </a:t>
            </a:r>
            <a:endParaRPr lang="de-DE" kern="1200" spc="20" dirty="0">
              <a:latin typeface="TheSansOffice"/>
              <a:ea typeface="+mn-ea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C34F17D-D4A7-4AD6-99D0-C7886C54D5E7}"/>
              </a:ext>
            </a:extLst>
          </p:cNvPr>
          <p:cNvSpPr txBox="1"/>
          <p:nvPr/>
        </p:nvSpPr>
        <p:spPr>
          <a:xfrm>
            <a:off x="625765" y="5991620"/>
            <a:ext cx="21596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kern="1200" spc="20" dirty="0">
                <a:latin typeface="TheSansOffice"/>
                <a:ea typeface="+mn-ea"/>
                <a:cs typeface="TheSansOffice"/>
              </a:rPr>
              <a:t>05.02.2023</a:t>
            </a:r>
            <a:endParaRPr lang="de-DE" kern="1200" spc="20" dirty="0">
              <a:latin typeface="TheSansOffice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9095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5135280" cy="623211"/>
          </a:xfrm>
        </p:spPr>
        <p:txBody>
          <a:bodyPr/>
          <a:lstStyle/>
          <a:p>
            <a:r>
              <a:rPr lang="de-DE" dirty="0"/>
              <a:t>Versionskontrolle und </a:t>
            </a:r>
            <a:r>
              <a:rPr lang="de-DE" dirty="0" err="1"/>
              <a:t>Progresstracking</a:t>
            </a:r>
            <a:endParaRPr lang="de-DE" dirty="0"/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10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34B85C5-55A2-3903-4601-D1FCE2BD4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2263"/>
            <a:ext cx="6040772" cy="4351338"/>
          </a:xfrm>
        </p:spPr>
        <p:txBody>
          <a:bodyPr/>
          <a:lstStyle/>
          <a:p>
            <a:r>
              <a:rPr lang="de-DE" dirty="0"/>
              <a:t>Zur Versionierung und Protokollierung von Änderungen wurde </a:t>
            </a:r>
            <a:r>
              <a:rPr lang="de-DE" dirty="0" err="1"/>
              <a:t>Git</a:t>
            </a:r>
            <a:r>
              <a:rPr lang="de-DE" dirty="0"/>
              <a:t> verwendet</a:t>
            </a:r>
          </a:p>
          <a:p>
            <a:r>
              <a:rPr lang="de-DE" dirty="0" err="1"/>
              <a:t>Indraworks</a:t>
            </a:r>
            <a:r>
              <a:rPr lang="de-DE" dirty="0"/>
              <a:t>-Projekte leider nicht Textbasiert, was Kollaboration erschwerte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07D9E1E-827A-457D-C989-E5567C2D9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273" y="1576897"/>
            <a:ext cx="4171922" cy="433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69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50494-137E-6A1C-A133-61D966EF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451532" cy="623211"/>
          </a:xfrm>
        </p:spPr>
        <p:txBody>
          <a:bodyPr/>
          <a:lstStyle/>
          <a:p>
            <a:r>
              <a:rPr lang="de-DE" dirty="0"/>
              <a:t>Arbeitsaufteilung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6C2FEF-F6D3-CD70-C2E4-C8C8D7BC2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Aufteilung des Programms in Visualisierung und Datensimulator</a:t>
            </a:r>
          </a:p>
          <a:p>
            <a:r>
              <a:rPr lang="de-DE" dirty="0"/>
              <a:t>Gemeinsames definieren der Schnittstelle</a:t>
            </a:r>
          </a:p>
          <a:p>
            <a:r>
              <a:rPr lang="de-DE" dirty="0"/>
              <a:t>Gemeinsames definieren der Betriebsmodi</a:t>
            </a:r>
          </a:p>
          <a:p>
            <a:pPr lvl="1"/>
            <a:r>
              <a:rPr lang="de-DE" dirty="0"/>
              <a:t>Automatik Modus</a:t>
            </a:r>
          </a:p>
          <a:p>
            <a:pPr lvl="1"/>
            <a:r>
              <a:rPr lang="de-DE" dirty="0"/>
              <a:t>Testbetrieb</a:t>
            </a:r>
          </a:p>
          <a:p>
            <a:pPr lvl="1"/>
            <a:r>
              <a:rPr lang="de-DE" dirty="0"/>
              <a:t>Manueller Modus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A0E371-6D50-22E8-E6A5-A851BFEDD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11</a:t>
            </a:fld>
            <a:endParaRPr lang="de-DE"/>
          </a:p>
        </p:txBody>
      </p:sp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A383B1F0-7607-C285-EEDB-24D662CE6096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74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821744" cy="623211"/>
          </a:xfrm>
        </p:spPr>
        <p:txBody>
          <a:bodyPr/>
          <a:lstStyle/>
          <a:p>
            <a:r>
              <a:rPr lang="de-DE" dirty="0"/>
              <a:t>Schnittstelle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12</a:t>
            </a:fld>
            <a:endParaRPr lang="de-DE"/>
          </a:p>
        </p:txBody>
      </p:sp>
      <p:pic>
        <p:nvPicPr>
          <p:cNvPr id="10" name="Inhaltsplatzhalter 9" descr="Ein Bild, das Text, Screenshot, Software, Zahl enthält.&#10;&#10;Automatisch generierte Beschreibung">
            <a:extLst>
              <a:ext uri="{FF2B5EF4-FFF2-40B4-BE49-F238E27FC236}">
                <a16:creationId xmlns:a16="http://schemas.microsoft.com/office/drawing/2014/main" id="{81363116-8D9E-02D1-4B80-42910571D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4" b="49046"/>
          <a:stretch/>
        </p:blipFill>
        <p:spPr>
          <a:xfrm>
            <a:off x="7785279" y="1953087"/>
            <a:ext cx="4234255" cy="2816778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B0525B8-1A3D-8681-9304-53510BFDF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884" y="1953087"/>
            <a:ext cx="7409395" cy="3657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271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97B5D-3219-959D-FD01-68D8FBBFC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A45873-91F4-A67E-F7D1-74571315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340091" cy="623211"/>
          </a:xfrm>
        </p:spPr>
        <p:txBody>
          <a:bodyPr/>
          <a:lstStyle/>
          <a:p>
            <a:r>
              <a:rPr lang="de-DE" dirty="0"/>
              <a:t>Visualisierungen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EED81C-ED23-657E-734D-00D0B54EC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DDDD84-E0C5-B90B-6D28-06F5EF8CD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13</a:t>
            </a:fld>
            <a:endParaRPr lang="de-DE"/>
          </a:p>
        </p:txBody>
      </p:sp>
      <p:pic>
        <p:nvPicPr>
          <p:cNvPr id="8" name="Grafik 7" descr="Ein Bild, das Text, Screenshot, Diagramm, Design enthält.">
            <a:extLst>
              <a:ext uri="{FF2B5EF4-FFF2-40B4-BE49-F238E27FC236}">
                <a16:creationId xmlns:a16="http://schemas.microsoft.com/office/drawing/2014/main" id="{66396837-CD9B-B743-D1DC-7B159D849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1" y="1096457"/>
            <a:ext cx="12172070" cy="5136563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ED7D0F0-30C7-BE6E-32A5-0FB98C5DEA3D}"/>
              </a:ext>
            </a:extLst>
          </p:cNvPr>
          <p:cNvCxnSpPr>
            <a:cxnSpLocks/>
          </p:cNvCxnSpPr>
          <p:nvPr/>
        </p:nvCxnSpPr>
        <p:spPr>
          <a:xfrm>
            <a:off x="2310957" y="3847932"/>
            <a:ext cx="441121" cy="482723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820561F8-334D-84FB-D169-2038FB613E9C}"/>
              </a:ext>
            </a:extLst>
          </p:cNvPr>
          <p:cNvSpPr/>
          <p:nvPr/>
        </p:nvSpPr>
        <p:spPr>
          <a:xfrm>
            <a:off x="565885" y="3666635"/>
            <a:ext cx="838200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Speed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0AEE45CA-D2A5-FD38-356E-0D8B0581CB56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1404085" y="3847931"/>
            <a:ext cx="906872" cy="0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4DFC3EDD-B56C-4BCC-D47D-875EE318613E}"/>
              </a:ext>
            </a:extLst>
          </p:cNvPr>
          <p:cNvCxnSpPr>
            <a:cxnSpLocks/>
          </p:cNvCxnSpPr>
          <p:nvPr/>
        </p:nvCxnSpPr>
        <p:spPr>
          <a:xfrm flipH="1">
            <a:off x="5152644" y="4164931"/>
            <a:ext cx="219849" cy="205901"/>
          </a:xfrm>
          <a:prstGeom prst="straightConnector1">
            <a:avLst/>
          </a:prstGeom>
          <a:ln w="952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AF57EEB4-CED3-3EAC-4445-BAB93C435261}"/>
              </a:ext>
            </a:extLst>
          </p:cNvPr>
          <p:cNvSpPr/>
          <p:nvPr/>
        </p:nvSpPr>
        <p:spPr>
          <a:xfrm>
            <a:off x="5539689" y="4038978"/>
            <a:ext cx="991051" cy="251905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Height 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4EDDD5F6-EA19-0038-0658-16592C0D3F39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5372493" y="4164931"/>
            <a:ext cx="167196" cy="0"/>
          </a:xfrm>
          <a:prstGeom prst="line">
            <a:avLst/>
          </a:prstGeom>
          <a:ln w="952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560A379D-9B52-27F0-D841-941CCA4966CB}"/>
              </a:ext>
            </a:extLst>
          </p:cNvPr>
          <p:cNvCxnSpPr>
            <a:cxnSpLocks/>
          </p:cNvCxnSpPr>
          <p:nvPr/>
        </p:nvCxnSpPr>
        <p:spPr>
          <a:xfrm>
            <a:off x="2488099" y="3262740"/>
            <a:ext cx="1078061" cy="978742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FA74ADD6-205C-A4F9-AC55-C7BF1D2466D7}"/>
              </a:ext>
            </a:extLst>
          </p:cNvPr>
          <p:cNvSpPr/>
          <p:nvPr/>
        </p:nvSpPr>
        <p:spPr>
          <a:xfrm>
            <a:off x="241788" y="2488154"/>
            <a:ext cx="1026138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Roll 30°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8671DB1C-CF52-20D8-1EE0-9F97836BB83F}"/>
              </a:ext>
            </a:extLst>
          </p:cNvPr>
          <p:cNvCxnSpPr>
            <a:cxnSpLocks/>
            <a:endCxn id="47" idx="3"/>
          </p:cNvCxnSpPr>
          <p:nvPr/>
        </p:nvCxnSpPr>
        <p:spPr>
          <a:xfrm flipH="1">
            <a:off x="1267926" y="2669449"/>
            <a:ext cx="1231920" cy="1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03B6AEA7-A6AA-EDC2-1730-C2A47EE0C36C}"/>
              </a:ext>
            </a:extLst>
          </p:cNvPr>
          <p:cNvSpPr/>
          <p:nvPr/>
        </p:nvSpPr>
        <p:spPr>
          <a:xfrm>
            <a:off x="241788" y="3063960"/>
            <a:ext cx="1026139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Pitch 10°</a:t>
            </a:r>
          </a:p>
        </p:txBody>
      </p: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64B2600E-7A76-6ADE-13CB-7E04E7A685A1}"/>
              </a:ext>
            </a:extLst>
          </p:cNvPr>
          <p:cNvCxnSpPr>
            <a:cxnSpLocks/>
            <a:endCxn id="56" idx="3"/>
          </p:cNvCxnSpPr>
          <p:nvPr/>
        </p:nvCxnSpPr>
        <p:spPr>
          <a:xfrm flipH="1" flipV="1">
            <a:off x="1267927" y="3245256"/>
            <a:ext cx="1231919" cy="18214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187E9FC3-AB89-1A5B-BF53-59A23CAEA5D6}"/>
              </a:ext>
            </a:extLst>
          </p:cNvPr>
          <p:cNvCxnSpPr>
            <a:cxnSpLocks/>
          </p:cNvCxnSpPr>
          <p:nvPr/>
        </p:nvCxnSpPr>
        <p:spPr>
          <a:xfrm>
            <a:off x="2499846" y="2669449"/>
            <a:ext cx="654834" cy="850991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E3049196-5189-EFAB-B48B-B1D0CBC0D177}"/>
              </a:ext>
            </a:extLst>
          </p:cNvPr>
          <p:cNvCxnSpPr>
            <a:cxnSpLocks/>
          </p:cNvCxnSpPr>
          <p:nvPr/>
        </p:nvCxnSpPr>
        <p:spPr>
          <a:xfrm flipH="1">
            <a:off x="5020985" y="3792586"/>
            <a:ext cx="267571" cy="236640"/>
          </a:xfrm>
          <a:prstGeom prst="straightConnector1">
            <a:avLst/>
          </a:prstGeom>
          <a:ln w="952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08DB006B-802B-CC49-D632-DD41AE7DBB1F}"/>
              </a:ext>
            </a:extLst>
          </p:cNvPr>
          <p:cNvSpPr/>
          <p:nvPr/>
        </p:nvSpPr>
        <p:spPr>
          <a:xfrm>
            <a:off x="5448300" y="3666634"/>
            <a:ext cx="1455145" cy="251905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Target Height </a:t>
            </a:r>
          </a:p>
        </p:txBody>
      </p: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0E7C228A-16FF-2D4C-2EDA-93E45AE45A34}"/>
              </a:ext>
            </a:extLst>
          </p:cNvPr>
          <p:cNvCxnSpPr>
            <a:cxnSpLocks/>
            <a:stCxn id="70" idx="1"/>
          </p:cNvCxnSpPr>
          <p:nvPr/>
        </p:nvCxnSpPr>
        <p:spPr>
          <a:xfrm flipH="1" flipV="1">
            <a:off x="5288556" y="3792586"/>
            <a:ext cx="159744" cy="1"/>
          </a:xfrm>
          <a:prstGeom prst="line">
            <a:avLst/>
          </a:prstGeom>
          <a:ln w="952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hteck 103">
            <a:extLst>
              <a:ext uri="{FF2B5EF4-FFF2-40B4-BE49-F238E27FC236}">
                <a16:creationId xmlns:a16="http://schemas.microsoft.com/office/drawing/2014/main" id="{815D39C3-5C7F-9844-72A7-64578911AEBD}"/>
              </a:ext>
            </a:extLst>
          </p:cNvPr>
          <p:cNvSpPr/>
          <p:nvPr/>
        </p:nvSpPr>
        <p:spPr>
          <a:xfrm>
            <a:off x="8843963" y="5891441"/>
            <a:ext cx="796436" cy="264319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Switch</a:t>
            </a:r>
          </a:p>
        </p:txBody>
      </p: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F5672C8E-BB7D-066C-AA9F-89FCF0136FB7}"/>
              </a:ext>
            </a:extLst>
          </p:cNvPr>
          <p:cNvCxnSpPr>
            <a:cxnSpLocks/>
            <a:endCxn id="104" idx="3"/>
          </p:cNvCxnSpPr>
          <p:nvPr/>
        </p:nvCxnSpPr>
        <p:spPr>
          <a:xfrm flipH="1">
            <a:off x="9640399" y="6023601"/>
            <a:ext cx="167504" cy="0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6DA6C0F6-F8E8-7A90-06A4-E62305D63132}"/>
              </a:ext>
            </a:extLst>
          </p:cNvPr>
          <p:cNvCxnSpPr>
            <a:cxnSpLocks/>
          </p:cNvCxnSpPr>
          <p:nvPr/>
        </p:nvCxnSpPr>
        <p:spPr>
          <a:xfrm flipV="1">
            <a:off x="9807903" y="5641181"/>
            <a:ext cx="0" cy="382420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D0D7FA90-24D4-F275-6146-E04FC25A6ECA}"/>
              </a:ext>
            </a:extLst>
          </p:cNvPr>
          <p:cNvSpPr/>
          <p:nvPr/>
        </p:nvSpPr>
        <p:spPr>
          <a:xfrm>
            <a:off x="5368427" y="4902327"/>
            <a:ext cx="1242093" cy="25877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 Field</a:t>
            </a:r>
          </a:p>
        </p:txBody>
      </p: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08A3A8E2-1A08-FF42-F161-2A4CDAB460EE}"/>
              </a:ext>
            </a:extLst>
          </p:cNvPr>
          <p:cNvCxnSpPr>
            <a:cxnSpLocks/>
          </p:cNvCxnSpPr>
          <p:nvPr/>
        </p:nvCxnSpPr>
        <p:spPr>
          <a:xfrm flipH="1">
            <a:off x="6096000" y="4554004"/>
            <a:ext cx="2581275" cy="0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E7C9FD3D-D92F-2E3B-C6EA-9E75676DD6F0}"/>
              </a:ext>
            </a:extLst>
          </p:cNvPr>
          <p:cNvCxnSpPr>
            <a:cxnSpLocks/>
          </p:cNvCxnSpPr>
          <p:nvPr/>
        </p:nvCxnSpPr>
        <p:spPr>
          <a:xfrm>
            <a:off x="8056622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DD254638-8A16-878A-D98B-3E29BF0894F8}"/>
              </a:ext>
            </a:extLst>
          </p:cNvPr>
          <p:cNvCxnSpPr>
            <a:cxnSpLocks/>
          </p:cNvCxnSpPr>
          <p:nvPr/>
        </p:nvCxnSpPr>
        <p:spPr>
          <a:xfrm>
            <a:off x="8675746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3F9BF8B3-46A1-943E-2D81-56A4EC687FB7}"/>
              </a:ext>
            </a:extLst>
          </p:cNvPr>
          <p:cNvCxnSpPr>
            <a:cxnSpLocks/>
          </p:cNvCxnSpPr>
          <p:nvPr/>
        </p:nvCxnSpPr>
        <p:spPr>
          <a:xfrm>
            <a:off x="7530365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541F0364-F685-6300-A751-06059BC186CA}"/>
              </a:ext>
            </a:extLst>
          </p:cNvPr>
          <p:cNvCxnSpPr>
            <a:cxnSpLocks/>
          </p:cNvCxnSpPr>
          <p:nvPr/>
        </p:nvCxnSpPr>
        <p:spPr>
          <a:xfrm>
            <a:off x="7004109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2958E10D-B33D-B3EB-C830-FD2DBE6E1ED2}"/>
              </a:ext>
            </a:extLst>
          </p:cNvPr>
          <p:cNvCxnSpPr>
            <a:cxnSpLocks/>
          </p:cNvCxnSpPr>
          <p:nvPr/>
        </p:nvCxnSpPr>
        <p:spPr>
          <a:xfrm flipV="1">
            <a:off x="6092855" y="4554003"/>
            <a:ext cx="0" cy="348323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14334397-EA08-11EE-D73A-00EF9A9034D3}"/>
              </a:ext>
            </a:extLst>
          </p:cNvPr>
          <p:cNvCxnSpPr>
            <a:cxnSpLocks/>
          </p:cNvCxnSpPr>
          <p:nvPr/>
        </p:nvCxnSpPr>
        <p:spPr>
          <a:xfrm>
            <a:off x="9881043" y="3290277"/>
            <a:ext cx="15972" cy="1224511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2D23BC2F-86E9-951C-BD7C-B17EC0802213}"/>
              </a:ext>
            </a:extLst>
          </p:cNvPr>
          <p:cNvCxnSpPr>
            <a:cxnSpLocks/>
          </p:cNvCxnSpPr>
          <p:nvPr/>
        </p:nvCxnSpPr>
        <p:spPr>
          <a:xfrm>
            <a:off x="9258124" y="3290277"/>
            <a:ext cx="15972" cy="1224511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8A6D0C47-3D70-26FA-2868-87CE358C5EBA}"/>
              </a:ext>
            </a:extLst>
          </p:cNvPr>
          <p:cNvCxnSpPr>
            <a:cxnSpLocks/>
          </p:cNvCxnSpPr>
          <p:nvPr/>
        </p:nvCxnSpPr>
        <p:spPr>
          <a:xfrm flipH="1">
            <a:off x="6266570" y="3063960"/>
            <a:ext cx="2860652" cy="0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Rechteck 146">
            <a:extLst>
              <a:ext uri="{FF2B5EF4-FFF2-40B4-BE49-F238E27FC236}">
                <a16:creationId xmlns:a16="http://schemas.microsoft.com/office/drawing/2014/main" id="{9A4CAA8D-0AC4-800F-48BD-4830459B9C57}"/>
              </a:ext>
            </a:extLst>
          </p:cNvPr>
          <p:cNvSpPr/>
          <p:nvPr/>
        </p:nvSpPr>
        <p:spPr>
          <a:xfrm>
            <a:off x="9033253" y="2923604"/>
            <a:ext cx="1026138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</a:t>
            </a:r>
          </a:p>
        </p:txBody>
      </p:sp>
    </p:spTree>
    <p:extLst>
      <p:ext uri="{BB962C8B-B14F-4D97-AF65-F5344CB8AC3E}">
        <p14:creationId xmlns:p14="http://schemas.microsoft.com/office/powerpoint/2010/main" val="154451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41B12F-B34F-9AFF-A7AF-520B94C7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4131159" cy="623211"/>
          </a:xfrm>
        </p:spPr>
        <p:txBody>
          <a:bodyPr/>
          <a:lstStyle/>
          <a:p>
            <a:r>
              <a:rPr lang="de-DE" dirty="0"/>
              <a:t>Flowchart Datasimulator (PRG)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EE6CF0-2AB9-7559-8346-AC9DF7DFE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14</a:t>
            </a:fld>
            <a:endParaRPr lang="de-DE"/>
          </a:p>
        </p:txBody>
      </p:sp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FB60A1D3-FDD2-C963-A7F8-4750D4056B54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8">
            <a:extLst>
              <a:ext uri="{FF2B5EF4-FFF2-40B4-BE49-F238E27FC236}">
                <a16:creationId xmlns:a16="http://schemas.microsoft.com/office/drawing/2014/main" id="{0F936BA5-6709-3564-A85F-0CC4AAEF4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9703" y="1457197"/>
            <a:ext cx="2147581" cy="4888378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307D198-85C4-D303-3B66-46D6CA535DCE}"/>
              </a:ext>
            </a:extLst>
          </p:cNvPr>
          <p:cNvCxnSpPr>
            <a:cxnSpLocks/>
          </p:cNvCxnSpPr>
          <p:nvPr/>
        </p:nvCxnSpPr>
        <p:spPr>
          <a:xfrm flipV="1">
            <a:off x="3844031" y="1459684"/>
            <a:ext cx="3581206" cy="19693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274D312-1577-B85F-6EF9-B7291B27877D}"/>
              </a:ext>
            </a:extLst>
          </p:cNvPr>
          <p:cNvCxnSpPr>
            <a:cxnSpLocks/>
          </p:cNvCxnSpPr>
          <p:nvPr/>
        </p:nvCxnSpPr>
        <p:spPr>
          <a:xfrm>
            <a:off x="3844031" y="3901386"/>
            <a:ext cx="3865452" cy="21470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rafik 11" descr="Ein Bild, das Text, Diagramm, Entwurf, Plan enthält.&#10;&#10;Automatisch generierte Beschreibung">
            <a:extLst>
              <a:ext uri="{FF2B5EF4-FFF2-40B4-BE49-F238E27FC236}">
                <a16:creationId xmlns:a16="http://schemas.microsoft.com/office/drawing/2014/main" id="{37D5EAFB-0FA4-6660-5439-CC4A9B17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237" y="1319586"/>
            <a:ext cx="1887431" cy="488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48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F8F23-3D3B-F01D-F74D-7C5241EF3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156434" cy="623211"/>
          </a:xfrm>
        </p:spPr>
        <p:txBody>
          <a:bodyPr/>
          <a:lstStyle/>
          <a:p>
            <a:r>
              <a:rPr lang="de-DE" dirty="0" err="1"/>
              <a:t>Structs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71979B-87AB-A9A7-CA78-3320A3DD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15</a:t>
            </a:fld>
            <a:endParaRPr lang="de-DE"/>
          </a:p>
        </p:txBody>
      </p:sp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75C9240A-FA37-B0AE-FE31-E28C36986DD3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7851A22-EDB6-5CFA-17E2-73D9325E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544" y="1816344"/>
            <a:ext cx="3882491" cy="253575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101983D-17B7-3564-36FA-C8982D51B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23" y="1816344"/>
            <a:ext cx="5395885" cy="4171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1169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292801-4E85-F194-8DCD-E37FBFD45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237179" cy="623211"/>
          </a:xfrm>
        </p:spPr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Blocks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3FD4DE-90D4-7C68-40E9-3761EC68F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72263"/>
            <a:ext cx="8431635" cy="4294899"/>
          </a:xfrm>
        </p:spPr>
        <p:txBody>
          <a:bodyPr/>
          <a:lstStyle/>
          <a:p>
            <a:r>
              <a:rPr lang="de-DE" dirty="0" err="1"/>
              <a:t>TestGen</a:t>
            </a:r>
            <a:r>
              <a:rPr lang="de-DE" dirty="0"/>
              <a:t> (Testgenerator)</a:t>
            </a:r>
          </a:p>
          <a:p>
            <a:pPr lvl="1"/>
            <a:r>
              <a:rPr lang="de-DE" dirty="0"/>
              <a:t>Handles all variables </a:t>
            </a:r>
            <a:r>
              <a:rPr lang="de-DE" dirty="0" err="1"/>
              <a:t>during</a:t>
            </a:r>
            <a:r>
              <a:rPr lang="de-DE" dirty="0"/>
              <a:t> Test- and </a:t>
            </a: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modes</a:t>
            </a:r>
            <a:endParaRPr lang="de-DE" dirty="0"/>
          </a:p>
          <a:p>
            <a:pPr lvl="1"/>
            <a:r>
              <a:rPr lang="de-DE" dirty="0"/>
              <a:t>Runs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consecutively</a:t>
            </a:r>
            <a:endParaRPr lang="de-DE" dirty="0"/>
          </a:p>
          <a:p>
            <a:pPr lvl="1"/>
            <a:r>
              <a:rPr lang="de-DE" dirty="0"/>
              <a:t>Returns True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ongoing</a:t>
            </a:r>
            <a:endParaRPr lang="de-DE" dirty="0"/>
          </a:p>
          <a:p>
            <a:r>
              <a:rPr lang="de-DE" dirty="0" err="1"/>
              <a:t>GenAngleTest</a:t>
            </a:r>
            <a:r>
              <a:rPr lang="de-DE" dirty="0"/>
              <a:t> und </a:t>
            </a:r>
            <a:r>
              <a:rPr lang="de-DE" dirty="0" err="1"/>
              <a:t>GenNumTest</a:t>
            </a:r>
            <a:endParaRPr lang="de-DE" dirty="0"/>
          </a:p>
          <a:p>
            <a:pPr lvl="1"/>
            <a:r>
              <a:rPr lang="de-DE" dirty="0"/>
              <a:t>Generates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pitch, roll, </a:t>
            </a:r>
            <a:r>
              <a:rPr lang="de-DE" dirty="0" err="1"/>
              <a:t>height</a:t>
            </a:r>
            <a:r>
              <a:rPr lang="de-DE" dirty="0"/>
              <a:t> and </a:t>
            </a:r>
            <a:r>
              <a:rPr lang="de-DE" dirty="0" err="1"/>
              <a:t>speed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Test- and </a:t>
            </a: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modes</a:t>
            </a:r>
            <a:endParaRPr lang="de-DE" dirty="0"/>
          </a:p>
          <a:p>
            <a:pPr lvl="1"/>
            <a:r>
              <a:rPr lang="de-DE" dirty="0"/>
              <a:t>Forward and </a:t>
            </a:r>
            <a:r>
              <a:rPr lang="de-DE" dirty="0" err="1"/>
              <a:t>Backwards</a:t>
            </a:r>
            <a:endParaRPr lang="de-DE" dirty="0"/>
          </a:p>
          <a:p>
            <a:r>
              <a:rPr lang="de-DE" dirty="0" err="1"/>
              <a:t>Tweener</a:t>
            </a:r>
            <a:endParaRPr lang="de-DE" dirty="0"/>
          </a:p>
          <a:p>
            <a:pPr lvl="1"/>
            <a:r>
              <a:rPr lang="de-DE" dirty="0" err="1"/>
              <a:t>Tweening</a:t>
            </a:r>
            <a:endParaRPr lang="de-DE" dirty="0"/>
          </a:p>
          <a:p>
            <a:pPr lvl="1"/>
            <a:r>
              <a:rPr lang="de-DE" dirty="0" err="1"/>
              <a:t>Interpolate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start- and </a:t>
            </a:r>
            <a:r>
              <a:rPr lang="de-DE" dirty="0" err="1"/>
              <a:t>endpoint</a:t>
            </a:r>
            <a:endParaRPr lang="de-DE" dirty="0"/>
          </a:p>
          <a:p>
            <a:pPr lvl="1"/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animate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0F2785-1305-954B-D530-41B6724E5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16</a:t>
            </a:fld>
            <a:endParaRPr lang="de-DE"/>
          </a:p>
        </p:txBody>
      </p:sp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8A76370F-93BF-A534-386B-4288685DA11F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CAEC60ED-ADD2-245E-715C-1FD0A8883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448" y="1676827"/>
            <a:ext cx="2627152" cy="429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80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9CAF2-D135-511B-965C-2A81F2FC5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859768" cy="623211"/>
          </a:xfrm>
        </p:spPr>
        <p:txBody>
          <a:bodyPr/>
          <a:lstStyle/>
          <a:p>
            <a:r>
              <a:rPr lang="de-DE" dirty="0" err="1"/>
              <a:t>TestGen</a:t>
            </a:r>
            <a:r>
              <a:rPr lang="de-DE" dirty="0"/>
              <a:t> (FB)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EC0879-EA59-F565-4534-4BD5647F8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17</a:t>
            </a:fld>
            <a:endParaRPr lang="de-DE"/>
          </a:p>
        </p:txBody>
      </p:sp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10196EF1-C18C-9AC8-F9E7-335BE9022227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BAEB868-BB78-57B0-553B-836CFA1C8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33" y="1514540"/>
            <a:ext cx="9401947" cy="299001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15E1963-805E-0694-ACD9-58584C814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028" y="4659666"/>
            <a:ext cx="3242356" cy="9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5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985B3-1E3B-4A4E-8DDA-A24E4B36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012164" cy="623211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8E934F-F618-4A70-8FD6-691484BC8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chemeClr val="tx1"/>
                </a:solidFill>
              </a:rPr>
              <a:t>Aufgabenstellung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Mindmap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Lastenheft</a:t>
            </a:r>
          </a:p>
          <a:p>
            <a:r>
              <a:rPr lang="de-DE" dirty="0">
                <a:solidFill>
                  <a:schemeClr val="tx1"/>
                </a:solidFill>
              </a:rPr>
              <a:t>Zeitliche Bearbeitung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Gant-Diagramm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Versionskontrolle und </a:t>
            </a:r>
            <a:r>
              <a:rPr lang="de-DE" dirty="0" err="1">
                <a:solidFill>
                  <a:schemeClr val="tx1"/>
                </a:solidFill>
              </a:rPr>
              <a:t>Progresstracking</a:t>
            </a: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Lösungsweg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Arbeitsaufteilung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Schnittstelle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Frame &amp; Visualisierung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Datensimulator</a:t>
            </a:r>
          </a:p>
          <a:p>
            <a:pPr lvl="2"/>
            <a:r>
              <a:rPr lang="de-DE" sz="1800" dirty="0" err="1">
                <a:latin typeface="TheSansOffice" panose="020B0503040302060204" pitchFamily="34" charset="0"/>
              </a:rPr>
              <a:t>Structs</a:t>
            </a:r>
            <a:endParaRPr lang="de-DE" sz="1800" dirty="0">
              <a:latin typeface="TheSansOffice" panose="020B0503040302060204" pitchFamily="34" charset="0"/>
            </a:endParaRPr>
          </a:p>
          <a:p>
            <a:pPr lvl="2"/>
            <a:r>
              <a:rPr lang="de-DE" sz="1800" dirty="0" err="1">
                <a:latin typeface="TheSansOffice" panose="020B0503040302060204" pitchFamily="34" charset="0"/>
              </a:rPr>
              <a:t>Function</a:t>
            </a:r>
            <a:r>
              <a:rPr lang="de-DE" sz="1800" dirty="0">
                <a:latin typeface="TheSansOffice" panose="020B0503040302060204" pitchFamily="34" charset="0"/>
              </a:rPr>
              <a:t> Blocks</a:t>
            </a: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Demonstrierung der Applikation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DBC4E2-42D3-41E2-83CD-19DE5B7C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1487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458970" cy="623211"/>
          </a:xfrm>
        </p:spPr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2263"/>
            <a:ext cx="10515600" cy="4271337"/>
          </a:xfrm>
        </p:spPr>
        <p:txBody>
          <a:bodyPr>
            <a:normAutofit/>
          </a:bodyPr>
          <a:lstStyle/>
          <a:p>
            <a:r>
              <a:rPr lang="de-DE" sz="3200" dirty="0">
                <a:solidFill>
                  <a:schemeClr val="tx1"/>
                </a:solidFill>
              </a:rPr>
              <a:t>Implementierung von animierten Grafikobjekten in   Visualisierungen von einem Attitude </a:t>
            </a:r>
            <a:r>
              <a:rPr lang="de-DE" sz="3200" dirty="0" err="1">
                <a:solidFill>
                  <a:schemeClr val="tx1"/>
                </a:solidFill>
              </a:rPr>
              <a:t>Indicator</a:t>
            </a:r>
            <a:endParaRPr lang="de-DE" sz="3200" dirty="0">
              <a:solidFill>
                <a:schemeClr val="tx1"/>
              </a:solidFill>
            </a:endParaRPr>
          </a:p>
          <a:p>
            <a:r>
              <a:rPr lang="de-DE" sz="3200" dirty="0">
                <a:solidFill>
                  <a:schemeClr val="tx1"/>
                </a:solidFill>
              </a:rPr>
              <a:t>Erstellung einer SPS-Visualisierung eines Attitude </a:t>
            </a:r>
            <a:r>
              <a:rPr lang="de-DE" sz="3200" dirty="0" err="1">
                <a:solidFill>
                  <a:schemeClr val="tx1"/>
                </a:solidFill>
              </a:rPr>
              <a:t>Indicator</a:t>
            </a:r>
            <a:endParaRPr lang="de-DE" sz="3200" dirty="0">
              <a:solidFill>
                <a:schemeClr val="tx1"/>
              </a:solidFill>
            </a:endParaRPr>
          </a:p>
          <a:p>
            <a:r>
              <a:rPr lang="de-DE" sz="3200" dirty="0">
                <a:solidFill>
                  <a:schemeClr val="tx1"/>
                </a:solidFill>
              </a:rPr>
              <a:t>Erstellung eines Datensimulators – manuelle Bedienung, Automatik-Modus und Testbetrieb 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493531" cy="623211"/>
          </a:xfrm>
        </p:spPr>
        <p:txBody>
          <a:bodyPr/>
          <a:lstStyle/>
          <a:p>
            <a:r>
              <a:rPr lang="de-DE" dirty="0"/>
              <a:t>Attitude </a:t>
            </a:r>
            <a:r>
              <a:rPr lang="de-DE" dirty="0" err="1"/>
              <a:t>Indicator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>
                <a:solidFill>
                  <a:schemeClr val="tx1"/>
                </a:solidFill>
              </a:rPr>
              <a:t>Darstellung der Lage des Flugzeugs in Bezug auf den realen Horizont </a:t>
            </a:r>
          </a:p>
          <a:p>
            <a:r>
              <a:rPr lang="de-DE" sz="3200" dirty="0">
                <a:solidFill>
                  <a:schemeClr val="tx1"/>
                </a:solidFill>
              </a:rPr>
              <a:t> Der reale Horizont nur bedingt sichtbar </a:t>
            </a:r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 Instrument liefert Informationen bei schlechten Sichtverhältnissen</a:t>
            </a:r>
          </a:p>
          <a:p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Visualisierung der Flughöhe, Flugrichtung oder auch die Sink-/Steigrate</a:t>
            </a:r>
            <a:endParaRPr lang="de-DE" sz="3200" dirty="0">
              <a:solidFill>
                <a:schemeClr val="tx1"/>
              </a:solidFill>
            </a:endParaRP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4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8193E-14C1-C79E-FC0F-8CF9F46DF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323" y="4663154"/>
            <a:ext cx="1962251" cy="1974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58BE7C-8654-89D7-459E-CF8671B7B06D}"/>
              </a:ext>
            </a:extLst>
          </p:cNvPr>
          <p:cNvSpPr txBox="1"/>
          <p:nvPr/>
        </p:nvSpPr>
        <p:spPr>
          <a:xfrm>
            <a:off x="6574341" y="6638105"/>
            <a:ext cx="62306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Abbildung 1: GI 275 </a:t>
            </a:r>
            <a:r>
              <a:rPr lang="de-DE" sz="900" dirty="0" err="1"/>
              <a:t>ttitude</a:t>
            </a:r>
            <a:r>
              <a:rPr lang="de-DE" sz="900" dirty="0"/>
              <a:t> </a:t>
            </a:r>
            <a:r>
              <a:rPr lang="de-DE" sz="900" dirty="0" err="1"/>
              <a:t>Indicator</a:t>
            </a:r>
            <a:r>
              <a:rPr lang="de-DE" sz="900" dirty="0"/>
              <a:t> (Quelle: https://www.garmin.com/en-US/p/719027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78430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502683" cy="623211"/>
          </a:xfrm>
        </p:spPr>
        <p:txBody>
          <a:bodyPr/>
          <a:lstStyle/>
          <a:p>
            <a:r>
              <a:rPr lang="de-DE"/>
              <a:t>Mindmap</a:t>
            </a:r>
            <a:endParaRPr lang="de-DE" dirty="0"/>
          </a:p>
        </p:txBody>
      </p:sp>
      <p:pic>
        <p:nvPicPr>
          <p:cNvPr id="6" name="Inhaltsplatzhalter 5" descr="Ein Bild, das Text, Diagramm, Schrift, Karte enthält.&#10;&#10;Automatisch generierte Beschreibung">
            <a:extLst>
              <a:ext uri="{FF2B5EF4-FFF2-40B4-BE49-F238E27FC236}">
                <a16:creationId xmlns:a16="http://schemas.microsoft.com/office/drawing/2014/main" id="{6D433938-C03A-AB66-B9D0-E54A5CA9F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77" y="1602008"/>
            <a:ext cx="10928809" cy="4562574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084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504495" cy="623211"/>
          </a:xfrm>
        </p:spPr>
        <p:txBody>
          <a:bodyPr/>
          <a:lstStyle/>
          <a:p>
            <a:r>
              <a:rPr lang="de-DE" dirty="0"/>
              <a:t>Anforderungsliste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6</a:t>
            </a:fld>
            <a:endParaRPr lang="de-DE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7F9A1E9-88DD-0771-AABB-05D267A9A8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673738"/>
              </p:ext>
            </p:extLst>
          </p:nvPr>
        </p:nvGraphicFramePr>
        <p:xfrm>
          <a:off x="838200" y="1671637"/>
          <a:ext cx="10515600" cy="39127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686048031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r>
                        <a:rPr lang="de-DE" dirty="0"/>
                        <a:t>Allgemeine Anforderungen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57622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Erstellen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eines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Lastenheftes</a:t>
                      </a:r>
                      <a:endParaRPr lang="en-US" sz="1800" b="0" i="0" u="none" strike="noStrike" dirty="0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7238297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Strukturieren der Anforderungen mittels einer Mindmap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89452756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Nutzen der Programmiersprachen ST, FUP, AS,KOP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053434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SPS-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Applikation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Simulationsumgebung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ausführen</a:t>
                      </a:r>
                      <a:endParaRPr lang="en-US" sz="1800" b="0" i="0" u="none" strike="noStrike" dirty="0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49486217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Gantt Diagramm zur Projektübersicht erstellen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7490806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Burn-Down-Chart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zur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Fortschrittsdokumentation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führen</a:t>
                      </a:r>
                      <a:endParaRPr lang="en-US" sz="1800" b="0" i="0" u="none" strike="noStrike" dirty="0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0812045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Erstellen einer Präsentation zur SPS-Applikation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7601945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Erstellen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eines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Student Papers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60078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568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504495" cy="623211"/>
          </a:xfrm>
        </p:spPr>
        <p:txBody>
          <a:bodyPr/>
          <a:lstStyle/>
          <a:p>
            <a:r>
              <a:rPr lang="de-DE" dirty="0"/>
              <a:t>Anforderungsliste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7</a:t>
            </a:fld>
            <a:endParaRPr lang="de-DE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E54D37A-3EF4-37B0-88AA-28E3975769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744801"/>
              </p:ext>
            </p:extLst>
          </p:nvPr>
        </p:nvGraphicFramePr>
        <p:xfrm>
          <a:off x="838200" y="1671638"/>
          <a:ext cx="10515600" cy="36514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464092731"/>
                    </a:ext>
                  </a:extLst>
                </a:gridCol>
              </a:tblGrid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Anforderungen an die SPS-</a:t>
                      </a:r>
                      <a:r>
                        <a:rPr lang="en-US" sz="18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Applikation</a:t>
                      </a: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: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66269448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Klares Trennen zwischen Instrument und Datensimulator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88695978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Kommunikation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über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globale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Variablenliste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01940797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Funktionalität des Instruments möglichst Nahe am Original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40788148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Das Instrument besteht aus eigenentwickelten Frames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71996127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Verwendung der vom Entwicklungswerkzeug bereitgestellten Grafikobjekten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56888648"/>
                  </a:ext>
                </a:extLst>
              </a:tr>
              <a:tr h="40901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Der Datensimulator besitzt unterschiedliche Betriebs-Modi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04564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496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610213" cy="623211"/>
          </a:xfrm>
        </p:spPr>
        <p:txBody>
          <a:bodyPr/>
          <a:lstStyle/>
          <a:p>
            <a:r>
              <a:rPr lang="de-DE" dirty="0"/>
              <a:t>Lastenheft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8</a:t>
            </a:fld>
            <a:endParaRPr lang="de-DE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2B186B5-73AE-865B-1860-746B2A41C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010" y="1486940"/>
            <a:ext cx="7439894" cy="4790035"/>
          </a:xfrm>
        </p:spPr>
      </p:pic>
    </p:spTree>
    <p:extLst>
      <p:ext uri="{BB962C8B-B14F-4D97-AF65-F5344CB8AC3E}">
        <p14:creationId xmlns:p14="http://schemas.microsoft.com/office/powerpoint/2010/main" val="365288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945514" cy="623211"/>
          </a:xfrm>
        </p:spPr>
        <p:txBody>
          <a:bodyPr/>
          <a:lstStyle/>
          <a:p>
            <a:r>
              <a:rPr lang="de-DE" dirty="0"/>
              <a:t>Zeitliche Bearbeitung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9</a:t>
            </a:fld>
            <a:endParaRPr lang="de-DE"/>
          </a:p>
        </p:txBody>
      </p:sp>
      <p:pic>
        <p:nvPicPr>
          <p:cNvPr id="40" name="Inhaltsplatzhalter 39" descr="Ein Bild, das Text, Reihe, Schrift, Zahl enthält.&#10;&#10;Automatisch generierte Beschreibung">
            <a:extLst>
              <a:ext uri="{FF2B5EF4-FFF2-40B4-BE49-F238E27FC236}">
                <a16:creationId xmlns:a16="http://schemas.microsoft.com/office/drawing/2014/main" id="{FFF5BE1A-3E29-355B-5BC2-7B01B43C2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5689"/>
            <a:ext cx="12181830" cy="2716172"/>
          </a:xfrm>
        </p:spPr>
      </p:pic>
    </p:spTree>
    <p:extLst>
      <p:ext uri="{BB962C8B-B14F-4D97-AF65-F5344CB8AC3E}">
        <p14:creationId xmlns:p14="http://schemas.microsoft.com/office/powerpoint/2010/main" val="4106376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_cet_169.potx" id="{DB3DD247-67FC-4849-AC86-5718147808EF}" vid="{8DF0502B-51ED-446F-8EC2-5662F990588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vorlage_cet_169</Template>
  <TotalTime>0</TotalTime>
  <Words>351</Words>
  <Application>Microsoft Office PowerPoint</Application>
  <PresentationFormat>Breitbild</PresentationFormat>
  <Paragraphs>101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TheSansOffice</vt:lpstr>
      <vt:lpstr>Wingdings</vt:lpstr>
      <vt:lpstr>Office</vt:lpstr>
      <vt:lpstr>Fluginstrument</vt:lpstr>
      <vt:lpstr>Inhalt</vt:lpstr>
      <vt:lpstr>Aufgabenstellung</vt:lpstr>
      <vt:lpstr>Attitude Indicator</vt:lpstr>
      <vt:lpstr>Mindmap</vt:lpstr>
      <vt:lpstr>Anforderungsliste</vt:lpstr>
      <vt:lpstr>Anforderungsliste</vt:lpstr>
      <vt:lpstr>Lastenheft</vt:lpstr>
      <vt:lpstr>Zeitliche Bearbeitung</vt:lpstr>
      <vt:lpstr>Versionskontrolle und Progresstracking</vt:lpstr>
      <vt:lpstr>Arbeitsaufteilung</vt:lpstr>
      <vt:lpstr>Schnittstelle</vt:lpstr>
      <vt:lpstr>Visualisierungen</vt:lpstr>
      <vt:lpstr>Flowchart Datasimulator (PRG)</vt:lpstr>
      <vt:lpstr>Structs</vt:lpstr>
      <vt:lpstr>Function Blocks</vt:lpstr>
      <vt:lpstr>TestGen (FB)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Fluginstrument</dc:title>
  <dc:creator>Ghaith Hamdani</dc:creator>
  <cp:lastModifiedBy>Stefan Gertje</cp:lastModifiedBy>
  <cp:revision>16</cp:revision>
  <dcterms:created xsi:type="dcterms:W3CDTF">2024-01-25T21:04:15Z</dcterms:created>
  <dcterms:modified xsi:type="dcterms:W3CDTF">2024-02-07T23:00:04Z</dcterms:modified>
</cp:coreProperties>
</file>